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xls" ContentType="application/vnd.ms-excel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36"/>
  </p:handoutMasterIdLst>
  <p:sldIdLst>
    <p:sldId id="256" r:id="rId3"/>
    <p:sldId id="357" r:id="rId4"/>
    <p:sldId id="358" r:id="rId5"/>
    <p:sldId id="359" r:id="rId6"/>
    <p:sldId id="516" r:id="rId7"/>
    <p:sldId id="508" r:id="rId8"/>
    <p:sldId id="361" r:id="rId9"/>
    <p:sldId id="509" r:id="rId10"/>
    <p:sldId id="363" r:id="rId11"/>
    <p:sldId id="510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502" r:id="rId22"/>
    <p:sldId id="503" r:id="rId23"/>
    <p:sldId id="504" r:id="rId24"/>
    <p:sldId id="505" r:id="rId25"/>
    <p:sldId id="376" r:id="rId27"/>
    <p:sldId id="495" r:id="rId28"/>
    <p:sldId id="515" r:id="rId29"/>
    <p:sldId id="377" r:id="rId30"/>
    <p:sldId id="378" r:id="rId31"/>
    <p:sldId id="380" r:id="rId32"/>
    <p:sldId id="381" r:id="rId33"/>
    <p:sldId id="460" r:id="rId34"/>
    <p:sldId id="385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keu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356"/>
    <a:srgbClr val="023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7" autoAdjust="0"/>
    <p:restoredTop sz="94660"/>
  </p:normalViewPr>
  <p:slideViewPr>
    <p:cSldViewPr snapToGrid="0">
      <p:cViewPr>
        <p:scale>
          <a:sx n="80" d="100"/>
          <a:sy n="80" d="100"/>
        </p:scale>
        <p:origin x="-642" y="168"/>
      </p:cViewPr>
      <p:guideLst>
        <p:guide orient="horz" pos="2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5207D5-066A-4DF7-8D5B-AF52E57AB0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D48D61-BCB9-4430-BD00-55B55E7314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FCCB-79B3-45C9-887E-C71F742E59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3370-F7A4-49C7-85C1-BB5948AD1E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package" Target="../embeddings/Workbook2.xlsx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package" Target="../embeddings/Workbook3.xlsx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package" Target="../embeddings/Workbook4.xlsx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oleObject" Target="../embeddings/Workbook5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emf"/><Relationship Id="rId2" Type="http://schemas.openxmlformats.org/officeDocument/2006/relationships/package" Target="../embeddings/Workbook1.xlsx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6485" y="2373630"/>
            <a:ext cx="10019030" cy="1889760"/>
          </a:xfrm>
        </p:spPr>
        <p:txBody>
          <a:bodyPr>
            <a:norm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RAPAT UMUM PEMEGANG SAHAM TAHUNAN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TAHUN BUKU 2019</a:t>
            </a:r>
            <a:endParaRPr lang="en-US" sz="2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30000"/>
              </a:lnSpc>
              <a:spcBef>
                <a:spcPts val="0"/>
              </a:spcBef>
            </a:pPr>
            <a:endParaRPr lang="en-US" sz="2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 Asuransi Jasa Tania Tbk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665" y="952500"/>
            <a:ext cx="2418715" cy="65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BEBAN KLAIM NETTO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PER COB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29230" y="1560830"/>
          <a:ext cx="7252970" cy="438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Worksheet" r:id="rId1" imgW="4664710" imgH="2867025" progId="Excel.Sheet.8">
                  <p:embed/>
                </p:oleObj>
              </mc:Choice>
              <mc:Fallback>
                <p:oleObj name="Worksheet" r:id="rId1" imgW="4664710" imgH="286702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230" y="1560830"/>
                        <a:ext cx="7252970" cy="438404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HASIL UNDERWRITING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31390" y="1562735"/>
          <a:ext cx="8213725" cy="430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Worksheet" r:id="rId2" imgW="4850765" imgH="3006725" progId="Excel.Sheet.8">
                  <p:embed/>
                </p:oleObj>
              </mc:Choice>
              <mc:Fallback>
                <p:oleObj name="Worksheet" r:id="rId2" imgW="4850765" imgH="300672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0" y="1562735"/>
                        <a:ext cx="8213725" cy="430085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BEBAN USAHA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50745" y="1547495"/>
          <a:ext cx="8749030" cy="421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3" name="Worksheet" r:id="rId1" imgW="4951730" imgH="2386965" progId="Excel.Sheet.8">
                  <p:embed/>
                </p:oleObj>
              </mc:Choice>
              <mc:Fallback>
                <p:oleObj name="Worksheet" r:id="rId1" imgW="4951730" imgH="2386965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745" y="1547495"/>
                        <a:ext cx="8749030" cy="421703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HASIL INVESTASI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72895" y="1729105"/>
          <a:ext cx="9269095" cy="378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6" name="Worksheet" r:id="rId1" imgW="6067425" imgH="2152650" progId="Excel.Sheet.8">
                  <p:embed/>
                </p:oleObj>
              </mc:Choice>
              <mc:Fallback>
                <p:oleObj name="Worksheet" r:id="rId1" imgW="6067425" imgH="215265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895" y="1729105"/>
                        <a:ext cx="9269095" cy="378206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LABA BERSIH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81760" y="1556385"/>
          <a:ext cx="9428480" cy="399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3" name="Worksheet" r:id="rId1" imgW="4680585" imgH="1882775" progId="Excel.Sheet.12">
                  <p:embed/>
                </p:oleObj>
              </mc:Choice>
              <mc:Fallback>
                <p:oleObj name="Worksheet" r:id="rId1" imgW="4680585" imgH="188277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760" y="1556385"/>
                        <a:ext cx="9428480" cy="39928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ASET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95941" y="1387492"/>
          <a:ext cx="7200118" cy="409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Worksheet" r:id="rId1" imgW="4139565" imgH="2188210" progId="Excel.Sheet.12">
                  <p:embed/>
                </p:oleObj>
              </mc:Choice>
              <mc:Fallback>
                <p:oleObj name="Worksheet" r:id="rId1" imgW="4139565" imgH="218821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941" y="1387492"/>
                        <a:ext cx="7200118" cy="409555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LIABILITAS &amp; EKUITAS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90437" y="1782763"/>
          <a:ext cx="8211127" cy="299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8" name="Worksheet" r:id="rId1" imgW="4261485" imgH="1346835" progId="Excel.Sheet.12">
                  <p:embed/>
                </p:oleObj>
              </mc:Choice>
              <mc:Fallback>
                <p:oleObj name="Worksheet" r:id="rId1" imgW="4261485" imgH="134683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437" y="1782763"/>
                        <a:ext cx="8211127" cy="299722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RASIO KEUANGAN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039330" y="1625994"/>
          <a:ext cx="8113341" cy="370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3" name="Worksheet" r:id="rId1" imgW="4212590" imgH="1771650" progId="Excel.Sheet.8">
                  <p:embed/>
                </p:oleObj>
              </mc:Choice>
              <mc:Fallback>
                <p:oleObj name="Worksheet" r:id="rId1" imgW="4212590" imgH="177165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330" y="1625994"/>
                        <a:ext cx="8113341" cy="370548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lvl="1"/>
            <a:r>
              <a:rPr lang="en-US" sz="2400" b="1" dirty="0" smtClean="0"/>
              <a:t>RASIO PENCAPAIAN SOLVABILITAS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4043" y="2036742"/>
            <a:ext cx="91331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Batas Tingkat </a:t>
            </a:r>
            <a:r>
              <a:rPr lang="en-US" sz="2600" dirty="0" err="1"/>
              <a:t>Solvabilitas</a:t>
            </a:r>
            <a:r>
              <a:rPr lang="en-US" sz="2600" dirty="0"/>
              <a:t> per 31 </a:t>
            </a:r>
            <a:r>
              <a:rPr lang="en-US" sz="2600" dirty="0" err="1"/>
              <a:t>Desember</a:t>
            </a:r>
            <a:r>
              <a:rPr lang="en-US" sz="2600" dirty="0"/>
              <a:t> 2019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id-ID" sz="2600" dirty="0"/>
              <a:t>2</a:t>
            </a:r>
            <a:r>
              <a:rPr lang="en-US" sz="2600" dirty="0"/>
              <a:t>9</a:t>
            </a:r>
            <a:r>
              <a:rPr lang="id-ID" sz="2600" dirty="0"/>
              <a:t>0</a:t>
            </a:r>
            <a:r>
              <a:rPr lang="en-US" sz="2600" dirty="0"/>
              <a:t>% </a:t>
            </a:r>
            <a:r>
              <a:rPr lang="en-US" sz="2600" dirty="0" err="1"/>
              <a:t>atau</a:t>
            </a:r>
            <a:r>
              <a:rPr lang="en-US" sz="2600" dirty="0"/>
              <a:t> 8</a:t>
            </a:r>
            <a:r>
              <a:rPr lang="id-ID" sz="2600" dirty="0"/>
              <a:t>,</a:t>
            </a:r>
            <a:r>
              <a:rPr lang="en-US" sz="2600" dirty="0"/>
              <a:t>86%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tinggi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realisasi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</a:t>
            </a:r>
            <a:r>
              <a:rPr lang="en-US" sz="2600" dirty="0" err="1"/>
              <a:t>lalu</a:t>
            </a:r>
            <a:r>
              <a:rPr lang="en-US" sz="2600" dirty="0"/>
              <a:t>,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dirty="0" err="1"/>
              <a:t>sebesar</a:t>
            </a:r>
            <a:r>
              <a:rPr lang="en-US" sz="2600" dirty="0"/>
              <a:t> </a:t>
            </a:r>
            <a:r>
              <a:rPr lang="id-ID" sz="2600" dirty="0"/>
              <a:t>2</a:t>
            </a:r>
            <a:r>
              <a:rPr lang="en-US" sz="2600" dirty="0"/>
              <a:t>81</a:t>
            </a:r>
            <a:r>
              <a:rPr lang="id-ID" sz="2600" dirty="0"/>
              <a:t>,</a:t>
            </a:r>
            <a:r>
              <a:rPr lang="en-US" sz="2600" dirty="0"/>
              <a:t>71%. </a:t>
            </a:r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err="1" smtClean="0"/>
              <a:t>Adapun</a:t>
            </a:r>
            <a:r>
              <a:rPr lang="en-US" sz="2600" dirty="0" smtClean="0"/>
              <a:t> </a:t>
            </a:r>
            <a:r>
              <a:rPr lang="en-US" sz="2600" dirty="0" err="1"/>
              <a:t>berdasarkan</a:t>
            </a:r>
            <a:r>
              <a:rPr lang="en-US" sz="2600" dirty="0"/>
              <a:t> </a:t>
            </a:r>
            <a:r>
              <a:rPr lang="en-US" sz="2600" dirty="0" smtClean="0"/>
              <a:t>POJK No. 71/POJK.05/2016 </a:t>
            </a:r>
            <a:r>
              <a:rPr lang="en-US" sz="2600" dirty="0" err="1"/>
              <a:t>tentang</a:t>
            </a:r>
            <a:r>
              <a:rPr lang="en-US" sz="2600" dirty="0"/>
              <a:t> </a:t>
            </a:r>
            <a:r>
              <a:rPr lang="en-US" sz="2600" dirty="0" err="1"/>
              <a:t>Kesehatan</a:t>
            </a:r>
            <a:r>
              <a:rPr lang="en-US" sz="2600" dirty="0"/>
              <a:t> </a:t>
            </a:r>
            <a:r>
              <a:rPr lang="en-US" sz="2600" dirty="0" err="1"/>
              <a:t>Keuangan</a:t>
            </a:r>
            <a:r>
              <a:rPr lang="en-US" sz="2600" dirty="0"/>
              <a:t> Perusahaan </a:t>
            </a:r>
            <a:r>
              <a:rPr lang="en-US" sz="2600" dirty="0" err="1"/>
              <a:t>Asuransi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Reasuransi</a:t>
            </a:r>
            <a:r>
              <a:rPr lang="en-US" sz="2600" dirty="0"/>
              <a:t>, </a:t>
            </a:r>
            <a:r>
              <a:rPr lang="en-US" sz="2600" dirty="0" err="1"/>
              <a:t>pemenuhan</a:t>
            </a:r>
            <a:r>
              <a:rPr lang="en-US" sz="2600" dirty="0"/>
              <a:t> Batas Tingkat </a:t>
            </a:r>
            <a:r>
              <a:rPr lang="en-US" sz="2600" dirty="0" err="1"/>
              <a:t>Solvabilitas</a:t>
            </a:r>
            <a:r>
              <a:rPr lang="en-US" sz="2600" dirty="0"/>
              <a:t> </a:t>
            </a:r>
            <a:r>
              <a:rPr lang="en-US" sz="2600" dirty="0" err="1"/>
              <a:t>sekurang-kurangnya</a:t>
            </a:r>
            <a:r>
              <a:rPr lang="en-US" sz="2600" dirty="0"/>
              <a:t> </a:t>
            </a:r>
            <a:r>
              <a:rPr lang="en-US" sz="2600" dirty="0" err="1"/>
              <a:t>sebesar</a:t>
            </a:r>
            <a:r>
              <a:rPr lang="en-US" sz="2600" dirty="0"/>
              <a:t> 120%.</a:t>
            </a:r>
            <a:endParaRPr lang="en-US" sz="2600" dirty="0"/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44239" y="833755"/>
            <a:ext cx="6903522" cy="828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b="1" dirty="0"/>
              <a:t>OPINI AKUNTAN PUBLIK ATAS LAPORAN KEUANGAN PERSEROAN TAHUN BUKU 2019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620008" y="2133740"/>
            <a:ext cx="9245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Auditor </a:t>
            </a:r>
            <a:r>
              <a:rPr lang="en-US" sz="2400" dirty="0" err="1"/>
              <a:t>Independen</a:t>
            </a:r>
            <a:r>
              <a:rPr lang="en-US" sz="2400" dirty="0"/>
              <a:t>, KAP </a:t>
            </a:r>
            <a:r>
              <a:rPr lang="en-US" sz="2400" dirty="0" err="1"/>
              <a:t>Mirawati</a:t>
            </a:r>
            <a:r>
              <a:rPr lang="en-US" sz="2400" dirty="0"/>
              <a:t> </a:t>
            </a:r>
            <a:r>
              <a:rPr lang="en-US" sz="2400" dirty="0" err="1"/>
              <a:t>Sensi</a:t>
            </a:r>
            <a:r>
              <a:rPr lang="en-US" sz="2400" dirty="0"/>
              <a:t> </a:t>
            </a:r>
            <a:r>
              <a:rPr lang="en-US" sz="2400" dirty="0" err="1"/>
              <a:t>Idris</a:t>
            </a:r>
            <a:r>
              <a:rPr lang="en-US" sz="2400" dirty="0"/>
              <a:t> </a:t>
            </a:r>
            <a:r>
              <a:rPr lang="en-US" sz="2400" dirty="0" smtClean="0"/>
              <a:t>         (</a:t>
            </a:r>
            <a:r>
              <a:rPr lang="en-US" sz="2400" dirty="0"/>
              <a:t>Moore Stephens International Limited)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opini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Perseroan </a:t>
            </a:r>
            <a:r>
              <a:rPr lang="en-US" sz="2400" dirty="0" err="1"/>
              <a:t>menyajikan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wajar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material,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PT </a:t>
            </a:r>
            <a:r>
              <a:rPr lang="en-US" sz="2400" dirty="0" err="1"/>
              <a:t>Asuransi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Tania, </a:t>
            </a:r>
            <a:r>
              <a:rPr lang="en-US" sz="2400" dirty="0" err="1"/>
              <a:t>Tbk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31 </a:t>
            </a:r>
            <a:r>
              <a:rPr lang="en-US" sz="2400" dirty="0" err="1"/>
              <a:t>Desember</a:t>
            </a:r>
            <a:r>
              <a:rPr lang="en-US" sz="2400" dirty="0"/>
              <a:t> 2019,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kasnya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yang </a:t>
            </a:r>
            <a:r>
              <a:rPr lang="en-US" sz="2400" dirty="0" err="1"/>
              <a:t>berakhir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Strandar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di Indonesia.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5780" y="195326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 ACARA PERTAMA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720215" y="2568258"/>
            <a:ext cx="8751570" cy="208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lnSpc>
                <a:spcPct val="120000"/>
              </a:lnSpc>
              <a:spcBef>
                <a:spcPts val="1200"/>
              </a:spcBef>
              <a:buFont typeface="+mj-lt"/>
              <a:buNone/>
            </a:pPr>
            <a:r>
              <a:rPr lang="id-ID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Laporan </a:t>
            </a: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Tahunan Direksi untuk Tahun Buku 2019 dan Laporan Dewan Komisaris mengenai tugas pengawasan perseroan untuk Tahun Buku 2019, serta pengesahan Laporan Keuangan dimaksud sekaligus pemberian pelunasan dan pembebasan tanggungjawab sepenuhnya (</a:t>
            </a:r>
            <a:r>
              <a:rPr lang="id-ID" b="1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volledig acquit de charge</a:t>
            </a: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atas tindakan pengurusan dan pengawasan yang telah dijalankan selama Tahun Buku </a:t>
            </a:r>
            <a:r>
              <a:rPr lang="id-ID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2019</a:t>
            </a:r>
            <a:r>
              <a:rPr lang="en-US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82931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 SUMBER DAYA MANUSIA (SDM)</a:t>
            </a:r>
            <a:endParaRPr lang="en-US" sz="20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033010" y="1663700"/>
            <a:ext cx="2125980" cy="3683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none" rtlCol="0" anchor="t">
            <a:spAutoFit/>
          </a:bodyPr>
          <a:lstStyle/>
          <a:p>
            <a:pPr indent="0"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Jumlah Karyawan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13555" y="2075815"/>
            <a:ext cx="3448050" cy="1046480"/>
            <a:chOff x="6560" y="3476"/>
            <a:chExt cx="5430" cy="1648"/>
          </a:xfrm>
        </p:grpSpPr>
        <p:sp>
          <p:nvSpPr>
            <p:cNvPr id="5" name="Text Box 4"/>
            <p:cNvSpPr txBox="1"/>
            <p:nvPr/>
          </p:nvSpPr>
          <p:spPr>
            <a:xfrm>
              <a:off x="7496" y="3476"/>
              <a:ext cx="1755" cy="12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>
                <a:buNone/>
              </a:pPr>
              <a:r>
                <a:rPr lang="en-US" sz="4400" b="1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+mn-ea"/>
                </a:rPr>
                <a:t>247</a:t>
              </a:r>
              <a:endParaRPr lang="en-US" sz="44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6560" y="4544"/>
              <a:ext cx="2348" cy="580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txBody>
            <a:bodyPr wrap="none" rtlCol="0" anchor="t">
              <a:spAutoFit/>
            </a:bodyPr>
            <a:lstStyle/>
            <a:p>
              <a:pPr indent="0"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+mn-ea"/>
                </a:rPr>
                <a:t>31 Des 2018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9513" y="3476"/>
              <a:ext cx="1755" cy="12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>
                <a:buNone/>
              </a:pPr>
              <a:r>
                <a:rPr lang="en-US" sz="4400" b="1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+mn-ea"/>
                </a:rPr>
                <a:t>238</a:t>
              </a:r>
              <a:endParaRPr lang="en-US" sz="44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9642" y="4544"/>
              <a:ext cx="2348" cy="580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txBody>
            <a:bodyPr wrap="none" rtlCol="0" anchor="t">
              <a:spAutoFit/>
            </a:bodyPr>
            <a:lstStyle/>
            <a:p>
              <a:pPr indent="0">
                <a:buNone/>
              </a:pP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+mn-ea"/>
                </a:rPr>
                <a:t>31 Des 2019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graphicFrame>
        <p:nvGraphicFramePr>
          <p:cNvPr id="14" name="Table 13"/>
          <p:cNvGraphicFramePr/>
          <p:nvPr/>
        </p:nvGraphicFramePr>
        <p:xfrm>
          <a:off x="3105150" y="3735705"/>
          <a:ext cx="59817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25"/>
                <a:gridCol w="2344420"/>
                <a:gridCol w="1423670"/>
                <a:gridCol w="161988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PENDIDIKAN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JUMLAH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Sarjana S2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Sarjana S1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175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74%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Diploma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13%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 Sarjana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11%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Jumlah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238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Subtitle 5"/>
          <p:cNvSpPr>
            <a:spLocks noGrp="1"/>
          </p:cNvSpPr>
          <p:nvPr/>
        </p:nvSpPr>
        <p:spPr>
          <a:xfrm>
            <a:off x="3065780" y="3315970"/>
            <a:ext cx="6060440" cy="46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Komposisi Pendidikan Akademis per 31 Des 2019</a:t>
            </a:r>
            <a:endParaRPr 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82931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 SUMBER DAYA MANUSIA (SDM)</a:t>
            </a:r>
            <a:endParaRPr lang="en-US" sz="20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  <p:graphicFrame>
        <p:nvGraphicFramePr>
          <p:cNvPr id="14" name="Table 13"/>
          <p:cNvGraphicFramePr/>
          <p:nvPr/>
        </p:nvGraphicFramePr>
        <p:xfrm>
          <a:off x="3105150" y="2235835"/>
          <a:ext cx="626173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"/>
                <a:gridCol w="3368675"/>
                <a:gridCol w="207772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GELAR SERTIFIKASI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PERSENTASE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ACII</a:t>
                      </a:r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AAIK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AAAIK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ASAI</a:t>
                      </a:r>
                      <a:endParaRPr lang="en-US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ANZIIF</a:t>
                      </a:r>
                      <a:endParaRPr lang="en-US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JUMLAH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Subtitle 5"/>
          <p:cNvSpPr>
            <a:spLocks noGrp="1"/>
          </p:cNvSpPr>
          <p:nvPr/>
        </p:nvSpPr>
        <p:spPr>
          <a:xfrm>
            <a:off x="3065780" y="1786890"/>
            <a:ext cx="6060440" cy="46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Tenaga Ahli Asuransi Perseroan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 31 Des 2019</a:t>
            </a:r>
            <a:endParaRPr lang="en-US" sz="1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82931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 SUMBER DAYA MANUSIA (SDM)</a:t>
            </a:r>
            <a:endParaRPr lang="en-US" sz="20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  <p:graphicFrame>
        <p:nvGraphicFramePr>
          <p:cNvPr id="14" name="Table 13"/>
          <p:cNvGraphicFramePr/>
          <p:nvPr/>
        </p:nvGraphicFramePr>
        <p:xfrm>
          <a:off x="2329180" y="2510820"/>
          <a:ext cx="753364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455"/>
                <a:gridCol w="681418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PENDIDIKAN &amp; 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PELATIHAN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Leadership Development Program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Pelatihan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Calon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Kepala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Cabang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Pelatihan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Sertifikasi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Manajemen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Risiko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Sertifikasi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CRMO 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Sosialisasi</a:t>
                      </a: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Program APU-PPT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Pelatihan</a:t>
                      </a:r>
                      <a:r>
                        <a:rPr lang="en-ID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Audit Internal</a:t>
                      </a:r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ubtitle 5"/>
          <p:cNvSpPr>
            <a:spLocks noGrp="1"/>
          </p:cNvSpPr>
          <p:nvPr/>
        </p:nvSpPr>
        <p:spPr>
          <a:xfrm>
            <a:off x="3065780" y="2011840"/>
            <a:ext cx="6060440" cy="46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SDM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91740" y="829310"/>
            <a:ext cx="6808520" cy="4629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b="1" dirty="0"/>
              <a:t>SERTIFIKASI DAN </a:t>
            </a:r>
            <a:r>
              <a:rPr lang="en-US" b="1" dirty="0"/>
              <a:t>PENGHARGAAN TAHUN 201</a:t>
            </a:r>
            <a:r>
              <a:rPr lang="en-US" altLang="zh-CN" b="1" dirty="0"/>
              <a:t>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63725" y="1407795"/>
            <a:ext cx="8464550" cy="4615815"/>
            <a:chOff x="3939" y="2217"/>
            <a:chExt cx="13330" cy="7269"/>
          </a:xfrm>
        </p:grpSpPr>
        <p:pic>
          <p:nvPicPr>
            <p:cNvPr id="2" name="Picture 1" descr="DSCF7322"/>
            <p:cNvPicPr>
              <a:picLocks noChangeAspect="1"/>
            </p:cNvPicPr>
            <p:nvPr/>
          </p:nvPicPr>
          <p:blipFill>
            <a:blip r:embed="rId2"/>
            <a:srcRect l="20236" t="7243" r="10345" b="14138"/>
            <a:stretch>
              <a:fillRect/>
            </a:stretch>
          </p:blipFill>
          <p:spPr>
            <a:xfrm>
              <a:off x="10097" y="2345"/>
              <a:ext cx="7173" cy="5416"/>
            </a:xfrm>
            <a:prstGeom prst="rect">
              <a:avLst/>
            </a:prstGeom>
          </p:spPr>
        </p:pic>
        <p:pic>
          <p:nvPicPr>
            <p:cNvPr id="3" name="Picture 2" descr="SERTIFIKAT ISO 9001 2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5" y="2217"/>
              <a:ext cx="3921" cy="5544"/>
            </a:xfrm>
            <a:prstGeom prst="rect">
              <a:avLst/>
            </a:prstGeom>
          </p:spPr>
        </p:pic>
        <p:sp>
          <p:nvSpPr>
            <p:cNvPr id="15" name="Subtitle 5"/>
            <p:cNvSpPr>
              <a:spLocks noGrp="1"/>
            </p:cNvSpPr>
            <p:nvPr/>
          </p:nvSpPr>
          <p:spPr>
            <a:xfrm>
              <a:off x="3939" y="8000"/>
              <a:ext cx="5552" cy="1487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SGS United Kingdom Ltd.</a:t>
              </a: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12 April 2019</a:t>
              </a: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Sertifikasi Sistem Manajemen Mutu </a:t>
              </a:r>
              <a:b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ISO 9001:2015</a:t>
              </a: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Subtitle 5"/>
            <p:cNvSpPr>
              <a:spLocks noGrp="1"/>
            </p:cNvSpPr>
            <p:nvPr/>
          </p:nvSpPr>
          <p:spPr>
            <a:xfrm>
              <a:off x="10907" y="8000"/>
              <a:ext cx="5552" cy="1179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Infobank</a:t>
              </a: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16 Mei 2019</a:t>
              </a: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Peringkat III Asuransi Konvensional</a:t>
              </a:r>
              <a:endParaRPr lang="en-US" sz="14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195326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 ACARA PERTAMA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1720215" y="2568258"/>
            <a:ext cx="8751570" cy="208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lnSpc>
                <a:spcPct val="120000"/>
              </a:lnSpc>
              <a:spcBef>
                <a:spcPts val="1200"/>
              </a:spcBef>
              <a:buFont typeface="+mj-lt"/>
              <a:buNone/>
            </a:pPr>
            <a:r>
              <a:rPr lang="id-ID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Laporan </a:t>
            </a: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Tahunan Direksi untuk Tahun Buku 2019 dan Laporan Dewan Komisaris mengenai tugas pengawasan perseroan untuk Tahun Buku 2019, serta pengesahan Laporan Keuangan dimaksud sekaligus pemberian pelunasan dan pembebasan tanggungjawab sepenuhnya (</a:t>
            </a:r>
            <a:r>
              <a:rPr lang="id-ID" b="1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volledig acquit de charge</a:t>
            </a: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atas tindakan pengurusan dan pengawasan yang telah dijalankan selama Tahun Buku </a:t>
            </a:r>
            <a:r>
              <a:rPr lang="id-ID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2019</a:t>
            </a:r>
            <a:r>
              <a:rPr lang="en-US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26715" y="2866390"/>
            <a:ext cx="6338570" cy="1125220"/>
          </a:xfrm>
        </p:spPr>
        <p:txBody>
          <a:bodyPr>
            <a:norm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LAPORAN PENGAWASAN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DEWAN KOMISARIS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195326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 ACARA PERTAMA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1720215" y="2568258"/>
            <a:ext cx="8751570" cy="208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lnSpc>
                <a:spcPct val="120000"/>
              </a:lnSpc>
              <a:spcBef>
                <a:spcPts val="1200"/>
              </a:spcBef>
              <a:buFont typeface="+mj-lt"/>
              <a:buNone/>
            </a:pPr>
            <a:r>
              <a:rPr lang="id-ID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Laporan </a:t>
            </a: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Tahunan Direksi untuk Tahun Buku 2019 dan Laporan Dewan Komisaris mengenai tugas pengawasan perseroan untuk Tahun Buku 2019, serta pengesahan Laporan Keuangan dimaksud sekaligus pemberian pelunasan dan pembebasan tanggungjawab sepenuhnya (</a:t>
            </a:r>
            <a:r>
              <a:rPr lang="id-ID" b="1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volledig acquit de charge</a:t>
            </a: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atas tindakan pengurusan dan pengawasan yang telah dijalankan selama Tahun Buku </a:t>
            </a:r>
            <a:r>
              <a:rPr lang="id-ID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2019</a:t>
            </a:r>
            <a:r>
              <a:rPr lang="en-US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195326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 ACARA KEDUA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720215" y="2568258"/>
            <a:ext cx="875157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lnSpc>
                <a:spcPct val="120000"/>
              </a:lnSpc>
              <a:spcBef>
                <a:spcPts val="1200"/>
              </a:spcBef>
              <a:buFont typeface="+mj-lt"/>
              <a:buNone/>
            </a:pP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Penetapan penggunaan Laba Perseroan Tahun Buku yang berakhir pada tanggal 31 Desember 2019.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195326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 ACARA KETIGA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720215" y="2568258"/>
            <a:ext cx="875157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just">
              <a:lnSpc>
                <a:spcPct val="120000"/>
              </a:lnSpc>
              <a:spcBef>
                <a:spcPts val="1200"/>
              </a:spcBef>
              <a:buFont typeface="+mj-lt"/>
              <a:buNone/>
            </a:pPr>
            <a:r>
              <a:rPr lang="id-ID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+mn-ea"/>
              </a:rPr>
              <a:t>Penetapan pembagian tugas dan wewenang diantara Direksi serta gaji/honorarium beserta tunjangan bagi Pengurus  Perseroan.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195326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 ACARA KEEMPAT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720215" y="2568258"/>
            <a:ext cx="875157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Penunjukan Akuntan Publik yang akan mengaudit Laporan Keuangan Perseroan untuk tahun yang sedang berjalan dan akan berakhir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tanggal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ID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31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Desember 2020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26715" y="2866390"/>
            <a:ext cx="6338570" cy="1125220"/>
          </a:xfrm>
        </p:spPr>
        <p:txBody>
          <a:bodyPr>
            <a:norm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LAPORAN TAHUNAN DIREKSI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TAHUN BUKU 2019</a:t>
            </a:r>
            <a:endParaRPr lang="en-US" sz="3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239014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MATA ACARA KELIMA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1720215" y="3005138"/>
            <a:ext cx="875157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Perubahan Anggaran Dasar Perseroan.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/>
          <p:nvPr/>
        </p:nvGraphicFramePr>
        <p:xfrm>
          <a:off x="1858010" y="3191510"/>
          <a:ext cx="82575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40"/>
                <a:gridCol w="7112000"/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MAKSUD DAN TUJUAN SERTA KEGIATAN USAHA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Pasal 4 </a:t>
                      </a:r>
                      <a:endParaRPr 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Pasal 9</a:t>
                      </a:r>
                      <a:endParaRPr 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RAPAT UMUM PEMEGANG SAHAM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Pasal 10</a:t>
                      </a:r>
                      <a:endParaRPr 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TEMPAT, PENGUMUMAN, PEMANGGILAN DAN PIMPINAN RUPS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Pasal 11</a:t>
                      </a:r>
                      <a:endParaRPr 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TERTIB, KUORUM, HAK SUARA DAN KEPUTUSAN RUPS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PENGGUNAAN LABA DAN PEMBAGIAN DIVIDEN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5780" y="829310"/>
            <a:ext cx="6060440" cy="46291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PERUBAHAN ANGGARAN DASAR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8010" y="1588770"/>
            <a:ext cx="8257540" cy="1565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Perubahan atas Anggaran Dasar Perseroan untuk menyesuaikan dengan Peraturan Pemerintah Nomor 24 Tahun 2018 tentang Pelayanan Perizinan Berusaha Terintegrasi Secara Elektronik dan Peraturan Otoritas Jasa Keuangan Nomor 15/POJK.04/2020 tentang Rencana dan Penyelenggaraan Rapat Umum Pemegang Saham Perusahaan Terbuka.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6485" y="2680970"/>
            <a:ext cx="10019030" cy="598170"/>
          </a:xfrm>
        </p:spPr>
        <p:txBody>
          <a:bodyPr>
            <a:norm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665" y="952500"/>
            <a:ext cx="2418715" cy="65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id-ID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IKHTISAR KEGIATAN USAHA 2019</a:t>
            </a:r>
            <a:endParaRPr lang="id-ID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31281" y="1374228"/>
          <a:ext cx="6929438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Worksheet" r:id="rId2" imgW="4980305" imgH="4008755" progId="Excel.Sheet.12">
                  <p:embed/>
                </p:oleObj>
              </mc:Choice>
              <mc:Fallback>
                <p:oleObj name="Worksheet" r:id="rId2" imgW="4980305" imgH="4008755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281" y="1374228"/>
                        <a:ext cx="6929438" cy="463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PENDAPATAN PREMI BRUTO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9680" y="1759585"/>
          <a:ext cx="7152640" cy="322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5" name="Worksheet" r:id="rId1" imgW="7048500" imgH="2362200" progId="Excel.Sheet.8">
                  <p:embed/>
                </p:oleObj>
              </mc:Choice>
              <mc:Fallback>
                <p:oleObj name="Worksheet" r:id="rId1" imgW="7048500" imgH="2362200" progId="Excel.Sheet.8">
                  <p:embed/>
                  <p:pic>
                    <p:nvPicPr>
                      <p:cNvPr id="0" name="Picture 110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680" y="1759585"/>
                        <a:ext cx="7152640" cy="322770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PREMI PER COB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39695" y="1629410"/>
          <a:ext cx="6911975" cy="398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2" name="Worksheet" r:id="rId1" imgW="3665220" imgH="2851785" progId="Excel.Sheet.8">
                  <p:embed/>
                </p:oleObj>
              </mc:Choice>
              <mc:Fallback>
                <p:oleObj name="Worksheet" r:id="rId1" imgW="3665220" imgH="285178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95" y="1629410"/>
                        <a:ext cx="6911975" cy="398653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KOMISI DIBAYAR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49425" y="2201545"/>
          <a:ext cx="8694420" cy="292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4" name="Worksheet" r:id="rId1" imgW="4572000" imgH="1518285" progId="Excel.Sheet.8">
                  <p:embed/>
                </p:oleObj>
              </mc:Choice>
              <mc:Fallback>
                <p:oleObj name="Worksheet" r:id="rId1" imgW="4572000" imgH="151828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2201545"/>
                        <a:ext cx="8694420" cy="292989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PREMI REASURANSI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27288" y="1709094"/>
          <a:ext cx="7337425" cy="402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0" name="Worksheet" r:id="rId1" imgW="4494530" imgH="2433320" progId="Excel.Sheet.8">
                  <p:embed/>
                </p:oleObj>
              </mc:Choice>
              <mc:Fallback>
                <p:oleObj name="Worksheet" r:id="rId1" imgW="4494530" imgH="243332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1709094"/>
                        <a:ext cx="7337425" cy="40214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65780" y="833755"/>
            <a:ext cx="6060440" cy="461645"/>
          </a:xfrm>
        </p:spPr>
        <p:txBody>
          <a:bodyPr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BEBAN KLAIM</a:t>
            </a:r>
            <a:endParaRPr lang="en-US" sz="22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62810" y="1551940"/>
          <a:ext cx="7866380" cy="416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1" name="Worksheet" r:id="rId1" imgW="4812030" imgH="2254885" progId="Excel.Sheet.8">
                  <p:embed/>
                </p:oleObj>
              </mc:Choice>
              <mc:Fallback>
                <p:oleObj name="Worksheet" r:id="rId1" imgW="4812030" imgH="225488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810" y="1551940"/>
                        <a:ext cx="7866380" cy="416623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jastan (80x25mm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681355"/>
            <a:ext cx="1827530" cy="49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4242</Words>
  <Application>WPS Presentation</Application>
  <PresentationFormat>Custom</PresentationFormat>
  <Paragraphs>258</Paragraphs>
  <Slides>32</Slides>
  <Notes>2</Notes>
  <HiddenSlides>10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32</vt:i4>
      </vt:variant>
    </vt:vector>
  </HeadingPairs>
  <TitlesOfParts>
    <vt:vector size="56" baseType="lpstr">
      <vt:lpstr>Arial</vt:lpstr>
      <vt:lpstr>SimSun</vt:lpstr>
      <vt:lpstr>Wingdings</vt:lpstr>
      <vt:lpstr>Segoe UI</vt:lpstr>
      <vt:lpstr>Microsoft YaHei</vt:lpstr>
      <vt:lpstr>Arial Unicode MS</vt:lpstr>
      <vt:lpstr>Calibri Light</vt:lpstr>
      <vt:lpstr>Calibri</vt:lpstr>
      <vt:lpstr>等线</vt:lpstr>
      <vt:lpstr>Office Theme</vt:lpstr>
      <vt:lpstr>Excel.Sheet.12</vt:lpstr>
      <vt:lpstr>Excel.Sheet.12</vt:lpstr>
      <vt:lpstr>Excel.Sheet.12</vt:lpstr>
      <vt:lpstr>Excel.Sheet.12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dirkeu</dc:creator>
  <cp:lastModifiedBy>kamal</cp:lastModifiedBy>
  <cp:revision>176</cp:revision>
  <cp:lastPrinted>2020-08-05T09:56:00Z</cp:lastPrinted>
  <dcterms:created xsi:type="dcterms:W3CDTF">2020-07-09T07:47:00Z</dcterms:created>
  <dcterms:modified xsi:type="dcterms:W3CDTF">2020-08-10T01:06:34Z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